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9"/>
  </p:notesMasterIdLst>
  <p:sldIdLst>
    <p:sldId id="256" r:id="rId4"/>
    <p:sldId id="304" r:id="rId5"/>
    <p:sldId id="314" r:id="rId6"/>
    <p:sldId id="306" r:id="rId7"/>
    <p:sldId id="319" r:id="rId8"/>
    <p:sldId id="315" r:id="rId9"/>
    <p:sldId id="307" r:id="rId10"/>
    <p:sldId id="320" r:id="rId11"/>
    <p:sldId id="321" r:id="rId12"/>
    <p:sldId id="308" r:id="rId13"/>
    <p:sldId id="317" r:id="rId14"/>
    <p:sldId id="311" r:id="rId15"/>
    <p:sldId id="310" r:id="rId16"/>
    <p:sldId id="322" r:id="rId17"/>
    <p:sldId id="323" r:id="rId18"/>
  </p:sldIdLst>
  <p:sldSz cx="9144000" cy="5143500" type="screen16x9"/>
  <p:notesSz cx="6858000" cy="9296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62" autoAdjust="0"/>
    <p:restoredTop sz="96196" autoAdjust="0"/>
  </p:normalViewPr>
  <p:slideViewPr>
    <p:cSldViewPr>
      <p:cViewPr varScale="1">
        <p:scale>
          <a:sx n="146" d="100"/>
          <a:sy n="146" d="100"/>
        </p:scale>
        <p:origin x="372" y="114"/>
      </p:cViewPr>
      <p:guideLst>
        <p:guide orient="horz" pos="1620"/>
        <p:guide pos="2880"/>
        <p:guide orient="horz" pos="18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89311-B830-475E-80F1-E166C91F26EF}" type="datetimeFigureOut">
              <a:rPr lang="en-US" smtClean="0"/>
              <a:t>3/29/2021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94226-DCFC-4059-B351-D1AEFFD67F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528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70000"/>
                </a:schemeClr>
              </a:gs>
              <a:gs pos="50000">
                <a:schemeClr val="bg1">
                  <a:alpha val="88000"/>
                </a:schemeClr>
              </a:gs>
              <a:gs pos="100000">
                <a:schemeClr val="bg1">
                  <a:alpha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625257"/>
            <a:ext cx="9144000" cy="478117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FREE PPT TEMPLATES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103374"/>
            <a:ext cx="9144000" cy="477443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</a:t>
            </a:r>
          </a:p>
          <a:p>
            <a:pPr lvl="0"/>
            <a:r>
              <a:rPr lang="en-US" altLang="ko-KR" dirty="0"/>
              <a:t>OF YOUR 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045692"/>
            <a:ext cx="9153525" cy="2097807"/>
          </a:xfrm>
          <a:custGeom>
            <a:avLst/>
            <a:gdLst>
              <a:gd name="connsiteX0" fmla="*/ 0 w 9144000"/>
              <a:gd name="connsiteY0" fmla="*/ 0 h 1059582"/>
              <a:gd name="connsiteX1" fmla="*/ 9144000 w 9144000"/>
              <a:gd name="connsiteY1" fmla="*/ 0 h 1059582"/>
              <a:gd name="connsiteX2" fmla="*/ 9144000 w 9144000"/>
              <a:gd name="connsiteY2" fmla="*/ 1059582 h 1059582"/>
              <a:gd name="connsiteX3" fmla="*/ 0 w 9144000"/>
              <a:gd name="connsiteY3" fmla="*/ 1059582 h 1059582"/>
              <a:gd name="connsiteX4" fmla="*/ 0 w 9144000"/>
              <a:gd name="connsiteY4" fmla="*/ 0 h 1059582"/>
              <a:gd name="connsiteX0" fmla="*/ 0 w 9153525"/>
              <a:gd name="connsiteY0" fmla="*/ 1038225 h 2097807"/>
              <a:gd name="connsiteX1" fmla="*/ 9153525 w 9153525"/>
              <a:gd name="connsiteY1" fmla="*/ 0 h 2097807"/>
              <a:gd name="connsiteX2" fmla="*/ 9144000 w 9153525"/>
              <a:gd name="connsiteY2" fmla="*/ 2097807 h 2097807"/>
              <a:gd name="connsiteX3" fmla="*/ 0 w 9153525"/>
              <a:gd name="connsiteY3" fmla="*/ 2097807 h 2097807"/>
              <a:gd name="connsiteX4" fmla="*/ 0 w 9153525"/>
              <a:gd name="connsiteY4" fmla="*/ 1038225 h 2097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2097807">
                <a:moveTo>
                  <a:pt x="0" y="1038225"/>
                </a:moveTo>
                <a:lnTo>
                  <a:pt x="9153525" y="0"/>
                </a:lnTo>
                <a:lnTo>
                  <a:pt x="9144000" y="2097807"/>
                </a:lnTo>
                <a:lnTo>
                  <a:pt x="0" y="2097807"/>
                </a:lnTo>
                <a:lnTo>
                  <a:pt x="0" y="103822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4344"/>
            <a:ext cx="3816424" cy="366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71160" y="1374774"/>
            <a:ext cx="3455535" cy="2323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no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294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3942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35891" y="3075998"/>
            <a:ext cx="2862064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890886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094420" y="3075998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43942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6890886" y="1275606"/>
            <a:ext cx="1800000" cy="172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3590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444208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444208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986213" y="267494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986213" y="2715766"/>
            <a:ext cx="2160000" cy="216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73148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Frame 3"/>
          <p:cNvSpPr/>
          <p:nvPr userDrawn="1"/>
        </p:nvSpPr>
        <p:spPr>
          <a:xfrm>
            <a:off x="54000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 userDrawn="1"/>
        </p:nvSpPr>
        <p:spPr>
          <a:xfrm>
            <a:off x="327608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 userDrawn="1"/>
        </p:nvSpPr>
        <p:spPr>
          <a:xfrm>
            <a:off x="6012160" y="2427734"/>
            <a:ext cx="2591840" cy="2175766"/>
          </a:xfrm>
          <a:prstGeom prst="frame">
            <a:avLst>
              <a:gd name="adj1" fmla="val 157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75371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83054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225878" y="1498354"/>
            <a:ext cx="2164404" cy="18654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3757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755576" y="466625"/>
            <a:ext cx="7620148" cy="421284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75856" y="0"/>
            <a:ext cx="2592288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5394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411510"/>
            <a:ext cx="6444208" cy="43204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9F2EC2D3-607F-4842-8AB5-DAC56E382FA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35622" y="195487"/>
            <a:ext cx="6120680" cy="4752526"/>
          </a:xfrm>
          <a:custGeom>
            <a:avLst/>
            <a:gdLst>
              <a:gd name="connsiteX0" fmla="*/ 2088232 w 6120680"/>
              <a:gd name="connsiteY0" fmla="*/ 0 h 4752526"/>
              <a:gd name="connsiteX1" fmla="*/ 4032448 w 6120680"/>
              <a:gd name="connsiteY1" fmla="*/ 0 h 4752526"/>
              <a:gd name="connsiteX2" fmla="*/ 4032448 w 6120680"/>
              <a:gd name="connsiteY2" fmla="*/ 4752526 h 4752526"/>
              <a:gd name="connsiteX3" fmla="*/ 2088232 w 6120680"/>
              <a:gd name="connsiteY3" fmla="*/ 4752526 h 4752526"/>
              <a:gd name="connsiteX4" fmla="*/ 0 w 6120680"/>
              <a:gd name="connsiteY4" fmla="*/ 0 h 4752526"/>
              <a:gd name="connsiteX5" fmla="*/ 1944216 w 6120680"/>
              <a:gd name="connsiteY5" fmla="*/ 0 h 4752526"/>
              <a:gd name="connsiteX6" fmla="*/ 1944216 w 6120680"/>
              <a:gd name="connsiteY6" fmla="*/ 4752526 h 4752526"/>
              <a:gd name="connsiteX7" fmla="*/ 0 w 6120680"/>
              <a:gd name="connsiteY7" fmla="*/ 4752526 h 4752526"/>
              <a:gd name="connsiteX8" fmla="*/ 4176464 w 6120680"/>
              <a:gd name="connsiteY8" fmla="*/ 0 h 4752526"/>
              <a:gd name="connsiteX9" fmla="*/ 6120680 w 6120680"/>
              <a:gd name="connsiteY9" fmla="*/ 0 h 4752526"/>
              <a:gd name="connsiteX10" fmla="*/ 6120680 w 6120680"/>
              <a:gd name="connsiteY10" fmla="*/ 4752526 h 4752526"/>
              <a:gd name="connsiteX11" fmla="*/ 4176464 w 6120680"/>
              <a:gd name="connsiteY11" fmla="*/ 4752526 h 4752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120680" h="4752526">
                <a:moveTo>
                  <a:pt x="2088232" y="0"/>
                </a:moveTo>
                <a:lnTo>
                  <a:pt x="4032448" y="0"/>
                </a:lnTo>
                <a:lnTo>
                  <a:pt x="4032448" y="4752526"/>
                </a:lnTo>
                <a:lnTo>
                  <a:pt x="2088232" y="4752526"/>
                </a:lnTo>
                <a:close/>
                <a:moveTo>
                  <a:pt x="0" y="0"/>
                </a:moveTo>
                <a:lnTo>
                  <a:pt x="1944216" y="0"/>
                </a:lnTo>
                <a:lnTo>
                  <a:pt x="1944216" y="4752526"/>
                </a:lnTo>
                <a:lnTo>
                  <a:pt x="0" y="4752526"/>
                </a:lnTo>
                <a:close/>
                <a:moveTo>
                  <a:pt x="4176464" y="0"/>
                </a:moveTo>
                <a:lnTo>
                  <a:pt x="6120680" y="0"/>
                </a:lnTo>
                <a:lnTo>
                  <a:pt x="6120680" y="4752526"/>
                </a:lnTo>
                <a:lnTo>
                  <a:pt x="4176464" y="47525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3843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1579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s and Contents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60440" y="267494"/>
            <a:ext cx="3294112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308472" y="1851670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5742552" y="3435846"/>
            <a:ext cx="307792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960440" y="1851670"/>
            <a:ext cx="172819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42552" y="1851099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08472" y="267494"/>
            <a:ext cx="1512000" cy="1512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9" hasCustomPrompt="1"/>
          </p:nvPr>
        </p:nvSpPr>
        <p:spPr>
          <a:xfrm>
            <a:off x="323528" y="267494"/>
            <a:ext cx="3273112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9490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95536" y="1131589"/>
            <a:ext cx="2808312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31932" y="1238201"/>
            <a:ext cx="2563041" cy="3349772"/>
            <a:chOff x="531932" y="1238201"/>
            <a:chExt cx="2563041" cy="3349772"/>
          </a:xfrm>
        </p:grpSpPr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1" name="Rounded Rectangle 10"/>
          <p:cNvSpPr/>
          <p:nvPr userDrawn="1"/>
        </p:nvSpPr>
        <p:spPr>
          <a:xfrm>
            <a:off x="3419872" y="1143150"/>
            <a:ext cx="5544616" cy="3649171"/>
          </a:xfrm>
          <a:prstGeom prst="roundRect">
            <a:avLst>
              <a:gd name="adj" fmla="val 3471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691680" y="1843719"/>
            <a:ext cx="7452320" cy="144016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60440" y="2181679"/>
            <a:ext cx="518356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60440" y="2655255"/>
            <a:ext cx="518356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17545"/>
            <a:ext cx="3151673" cy="267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925" y="636207"/>
            <a:ext cx="4655223" cy="3951767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211710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278777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91680" y="123478"/>
            <a:ext cx="7452320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691680" y="699542"/>
            <a:ext cx="745232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07713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50818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-2398" y="555526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2398" y="1131590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552185" y="1599886"/>
            <a:ext cx="1944000" cy="21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7514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2582135" y="1599886"/>
            <a:ext cx="1944000" cy="21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687893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612085" y="1599886"/>
            <a:ext cx="1944000" cy="219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718272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642034" y="1599886"/>
            <a:ext cx="1944000" cy="219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748651" y="1742290"/>
            <a:ext cx="1730767" cy="1909596"/>
          </a:xfrm>
          <a:custGeom>
            <a:avLst/>
            <a:gdLst>
              <a:gd name="connsiteX0" fmla="*/ 0 w 1728191"/>
              <a:gd name="connsiteY0" fmla="*/ 0 h 1908000"/>
              <a:gd name="connsiteX1" fmla="*/ 1728191 w 1728191"/>
              <a:gd name="connsiteY1" fmla="*/ 0 h 1908000"/>
              <a:gd name="connsiteX2" fmla="*/ 1728191 w 1728191"/>
              <a:gd name="connsiteY2" fmla="*/ 1908000 h 1908000"/>
              <a:gd name="connsiteX3" fmla="*/ 0 w 1728191"/>
              <a:gd name="connsiteY3" fmla="*/ 1908000 h 1908000"/>
              <a:gd name="connsiteX4" fmla="*/ 0 w 1728191"/>
              <a:gd name="connsiteY4" fmla="*/ 0 h 1908000"/>
              <a:gd name="connsiteX0" fmla="*/ 0 w 1728191"/>
              <a:gd name="connsiteY0" fmla="*/ 1596 h 1909596"/>
              <a:gd name="connsiteX1" fmla="*/ 301499 w 1728191"/>
              <a:gd name="connsiteY1" fmla="*/ 0 h 1909596"/>
              <a:gd name="connsiteX2" fmla="*/ 1728191 w 1728191"/>
              <a:gd name="connsiteY2" fmla="*/ 1596 h 1909596"/>
              <a:gd name="connsiteX3" fmla="*/ 1728191 w 1728191"/>
              <a:gd name="connsiteY3" fmla="*/ 1909596 h 1909596"/>
              <a:gd name="connsiteX4" fmla="*/ 0 w 1728191"/>
              <a:gd name="connsiteY4" fmla="*/ 1909596 h 1909596"/>
              <a:gd name="connsiteX5" fmla="*/ 0 w 1728191"/>
              <a:gd name="connsiteY5" fmla="*/ 1596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2576 w 1730767"/>
              <a:gd name="connsiteY4" fmla="*/ 1909596 h 1909596"/>
              <a:gd name="connsiteX5" fmla="*/ 0 w 1730767"/>
              <a:gd name="connsiteY5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909596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  <a:gd name="connsiteX0" fmla="*/ 0 w 1730767"/>
              <a:gd name="connsiteY0" fmla="*/ 308113 h 1909596"/>
              <a:gd name="connsiteX1" fmla="*/ 304075 w 1730767"/>
              <a:gd name="connsiteY1" fmla="*/ 0 h 1909596"/>
              <a:gd name="connsiteX2" fmla="*/ 1730767 w 1730767"/>
              <a:gd name="connsiteY2" fmla="*/ 1596 h 1909596"/>
              <a:gd name="connsiteX3" fmla="*/ 1730767 w 1730767"/>
              <a:gd name="connsiteY3" fmla="*/ 1579897 h 1909596"/>
              <a:gd name="connsiteX4" fmla="*/ 1401355 w 1730767"/>
              <a:gd name="connsiteY4" fmla="*/ 1906073 h 1909596"/>
              <a:gd name="connsiteX5" fmla="*/ 2576 w 1730767"/>
              <a:gd name="connsiteY5" fmla="*/ 1909596 h 1909596"/>
              <a:gd name="connsiteX6" fmla="*/ 0 w 1730767"/>
              <a:gd name="connsiteY6" fmla="*/ 308113 h 1909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30767" h="1909596">
                <a:moveTo>
                  <a:pt x="0" y="308113"/>
                </a:moveTo>
                <a:lnTo>
                  <a:pt x="304075" y="0"/>
                </a:lnTo>
                <a:lnTo>
                  <a:pt x="1730767" y="1596"/>
                </a:lnTo>
                <a:lnTo>
                  <a:pt x="1730767" y="1579897"/>
                </a:lnTo>
                <a:lnTo>
                  <a:pt x="1401355" y="1906073"/>
                </a:lnTo>
                <a:lnTo>
                  <a:pt x="2576" y="1909596"/>
                </a:lnTo>
                <a:cubicBezTo>
                  <a:pt x="1717" y="1375768"/>
                  <a:pt x="859" y="841941"/>
                  <a:pt x="0" y="30811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1245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616302" y="1169208"/>
            <a:ext cx="1915817" cy="29867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자유형: 도형 9">
            <a:extLst>
              <a:ext uri="{FF2B5EF4-FFF2-40B4-BE49-F238E27FC236}">
                <a16:creationId xmlns:a16="http://schemas.microsoft.com/office/drawing/2014/main" id="{D9B7425D-12B5-4BD3-AFE0-E211BEC2925B}"/>
              </a:ext>
            </a:extLst>
          </p:cNvPr>
          <p:cNvSpPr/>
          <p:nvPr userDrawn="1"/>
        </p:nvSpPr>
        <p:spPr>
          <a:xfrm>
            <a:off x="3449684" y="771550"/>
            <a:ext cx="2244633" cy="4032448"/>
          </a:xfrm>
          <a:custGeom>
            <a:avLst/>
            <a:gdLst>
              <a:gd name="connsiteX0" fmla="*/ 1074311 w 2244633"/>
              <a:gd name="connsiteY0" fmla="*/ 3650043 h 4032448"/>
              <a:gd name="connsiteX1" fmla="*/ 1170321 w 2244633"/>
              <a:gd name="connsiteY1" fmla="*/ 3650043 h 4032448"/>
              <a:gd name="connsiteX2" fmla="*/ 1194324 w 2244633"/>
              <a:gd name="connsiteY2" fmla="*/ 3674046 h 4032448"/>
              <a:gd name="connsiteX3" fmla="*/ 1194324 w 2244633"/>
              <a:gd name="connsiteY3" fmla="*/ 3770056 h 4032448"/>
              <a:gd name="connsiteX4" fmla="*/ 1170321 w 2244633"/>
              <a:gd name="connsiteY4" fmla="*/ 3794059 h 4032448"/>
              <a:gd name="connsiteX5" fmla="*/ 1074311 w 2244633"/>
              <a:gd name="connsiteY5" fmla="*/ 3794059 h 4032448"/>
              <a:gd name="connsiteX6" fmla="*/ 1050308 w 2244633"/>
              <a:gd name="connsiteY6" fmla="*/ 3770056 h 4032448"/>
              <a:gd name="connsiteX7" fmla="*/ 1050308 w 2244633"/>
              <a:gd name="connsiteY7" fmla="*/ 3674046 h 4032448"/>
              <a:gd name="connsiteX8" fmla="*/ 1074311 w 2244633"/>
              <a:gd name="connsiteY8" fmla="*/ 3650043 h 4032448"/>
              <a:gd name="connsiteX9" fmla="*/ 1122317 w 2244633"/>
              <a:gd name="connsiteY9" fmla="*/ 3550171 h 4032448"/>
              <a:gd name="connsiteX10" fmla="*/ 960590 w 2244633"/>
              <a:gd name="connsiteY10" fmla="*/ 3718057 h 4032448"/>
              <a:gd name="connsiteX11" fmla="*/ 1122317 w 2244633"/>
              <a:gd name="connsiteY11" fmla="*/ 3885942 h 4032448"/>
              <a:gd name="connsiteX12" fmla="*/ 1284043 w 2244633"/>
              <a:gd name="connsiteY12" fmla="*/ 3718057 h 4032448"/>
              <a:gd name="connsiteX13" fmla="*/ 1122317 w 2244633"/>
              <a:gd name="connsiteY13" fmla="*/ 3550171 h 4032448"/>
              <a:gd name="connsiteX14" fmla="*/ 172664 w 2244633"/>
              <a:gd name="connsiteY14" fmla="*/ 402120 h 4032448"/>
              <a:gd name="connsiteX15" fmla="*/ 172664 w 2244633"/>
              <a:gd name="connsiteY15" fmla="*/ 3359577 h 4032448"/>
              <a:gd name="connsiteX16" fmla="*/ 2071969 w 2244633"/>
              <a:gd name="connsiteY16" fmla="*/ 3359577 h 4032448"/>
              <a:gd name="connsiteX17" fmla="*/ 2071969 w 2244633"/>
              <a:gd name="connsiteY17" fmla="*/ 402120 h 4032448"/>
              <a:gd name="connsiteX18" fmla="*/ 863349 w 2244633"/>
              <a:gd name="connsiteY18" fmla="*/ 133260 h 4032448"/>
              <a:gd name="connsiteX19" fmla="*/ 798608 w 2244633"/>
              <a:gd name="connsiteY19" fmla="*/ 200468 h 4032448"/>
              <a:gd name="connsiteX20" fmla="*/ 863349 w 2244633"/>
              <a:gd name="connsiteY20" fmla="*/ 267675 h 4032448"/>
              <a:gd name="connsiteX21" fmla="*/ 1381284 w 2244633"/>
              <a:gd name="connsiteY21" fmla="*/ 267675 h 4032448"/>
              <a:gd name="connsiteX22" fmla="*/ 1446026 w 2244633"/>
              <a:gd name="connsiteY22" fmla="*/ 200468 h 4032448"/>
              <a:gd name="connsiteX23" fmla="*/ 1381284 w 2244633"/>
              <a:gd name="connsiteY23" fmla="*/ 133260 h 4032448"/>
              <a:gd name="connsiteX24" fmla="*/ 631322 w 2244633"/>
              <a:gd name="connsiteY24" fmla="*/ 126821 h 4032448"/>
              <a:gd name="connsiteX25" fmla="*/ 559314 w 2244633"/>
              <a:gd name="connsiteY25" fmla="*/ 198829 h 4032448"/>
              <a:gd name="connsiteX26" fmla="*/ 631322 w 2244633"/>
              <a:gd name="connsiteY26" fmla="*/ 270837 h 4032448"/>
              <a:gd name="connsiteX27" fmla="*/ 703330 w 2244633"/>
              <a:gd name="connsiteY27" fmla="*/ 198829 h 4032448"/>
              <a:gd name="connsiteX28" fmla="*/ 631322 w 2244633"/>
              <a:gd name="connsiteY28" fmla="*/ 126821 h 4032448"/>
              <a:gd name="connsiteX29" fmla="*/ 374113 w 2244633"/>
              <a:gd name="connsiteY29" fmla="*/ 0 h 4032448"/>
              <a:gd name="connsiteX30" fmla="*/ 1870520 w 2244633"/>
              <a:gd name="connsiteY30" fmla="*/ 0 h 4032448"/>
              <a:gd name="connsiteX31" fmla="*/ 2244633 w 2244633"/>
              <a:gd name="connsiteY31" fmla="*/ 388361 h 4032448"/>
              <a:gd name="connsiteX32" fmla="*/ 2244633 w 2244633"/>
              <a:gd name="connsiteY32" fmla="*/ 3644087 h 4032448"/>
              <a:gd name="connsiteX33" fmla="*/ 1870520 w 2244633"/>
              <a:gd name="connsiteY33" fmla="*/ 4032448 h 4032448"/>
              <a:gd name="connsiteX34" fmla="*/ 374113 w 2244633"/>
              <a:gd name="connsiteY34" fmla="*/ 4032448 h 4032448"/>
              <a:gd name="connsiteX35" fmla="*/ 0 w 2244633"/>
              <a:gd name="connsiteY35" fmla="*/ 3644087 h 4032448"/>
              <a:gd name="connsiteX36" fmla="*/ 0 w 2244633"/>
              <a:gd name="connsiteY36" fmla="*/ 388361 h 4032448"/>
              <a:gd name="connsiteX37" fmla="*/ 374113 w 2244633"/>
              <a:gd name="connsiteY37" fmla="*/ 0 h 4032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244633" h="4032448">
                <a:moveTo>
                  <a:pt x="1074311" y="3650043"/>
                </a:moveTo>
                <a:lnTo>
                  <a:pt x="1170321" y="3650043"/>
                </a:lnTo>
                <a:cubicBezTo>
                  <a:pt x="1183577" y="3650043"/>
                  <a:pt x="1194324" y="3660790"/>
                  <a:pt x="1194324" y="3674046"/>
                </a:cubicBezTo>
                <a:lnTo>
                  <a:pt x="1194324" y="3770056"/>
                </a:lnTo>
                <a:cubicBezTo>
                  <a:pt x="1194324" y="3783312"/>
                  <a:pt x="1183577" y="3794059"/>
                  <a:pt x="1170321" y="3794059"/>
                </a:cubicBezTo>
                <a:lnTo>
                  <a:pt x="1074311" y="3794059"/>
                </a:lnTo>
                <a:cubicBezTo>
                  <a:pt x="1061055" y="3794059"/>
                  <a:pt x="1050308" y="3783312"/>
                  <a:pt x="1050308" y="3770056"/>
                </a:cubicBezTo>
                <a:lnTo>
                  <a:pt x="1050308" y="3674046"/>
                </a:lnTo>
                <a:cubicBezTo>
                  <a:pt x="1050308" y="3660790"/>
                  <a:pt x="1061055" y="3650043"/>
                  <a:pt x="1074311" y="3650043"/>
                </a:cubicBezTo>
                <a:close/>
                <a:moveTo>
                  <a:pt x="1122317" y="3550171"/>
                </a:moveTo>
                <a:cubicBezTo>
                  <a:pt x="1032998" y="3550171"/>
                  <a:pt x="960590" y="3625336"/>
                  <a:pt x="960590" y="3718057"/>
                </a:cubicBezTo>
                <a:cubicBezTo>
                  <a:pt x="960590" y="3810777"/>
                  <a:pt x="1032998" y="3885942"/>
                  <a:pt x="1122317" y="3885942"/>
                </a:cubicBezTo>
                <a:cubicBezTo>
                  <a:pt x="1211635" y="3885942"/>
                  <a:pt x="1284043" y="3810777"/>
                  <a:pt x="1284043" y="3718057"/>
                </a:cubicBezTo>
                <a:cubicBezTo>
                  <a:pt x="1284043" y="3625336"/>
                  <a:pt x="1211635" y="3550171"/>
                  <a:pt x="1122317" y="3550171"/>
                </a:cubicBezTo>
                <a:close/>
                <a:moveTo>
                  <a:pt x="172664" y="402120"/>
                </a:moveTo>
                <a:lnTo>
                  <a:pt x="172664" y="3359577"/>
                </a:lnTo>
                <a:lnTo>
                  <a:pt x="2071969" y="3359577"/>
                </a:lnTo>
                <a:lnTo>
                  <a:pt x="2071969" y="402120"/>
                </a:lnTo>
                <a:close/>
                <a:moveTo>
                  <a:pt x="863349" y="133260"/>
                </a:moveTo>
                <a:cubicBezTo>
                  <a:pt x="827594" y="133260"/>
                  <a:pt x="798608" y="163350"/>
                  <a:pt x="798608" y="200468"/>
                </a:cubicBezTo>
                <a:cubicBezTo>
                  <a:pt x="798608" y="237585"/>
                  <a:pt x="827594" y="267675"/>
                  <a:pt x="863349" y="267675"/>
                </a:cubicBezTo>
                <a:lnTo>
                  <a:pt x="1381284" y="267675"/>
                </a:lnTo>
                <a:cubicBezTo>
                  <a:pt x="1417040" y="267675"/>
                  <a:pt x="1446026" y="237585"/>
                  <a:pt x="1446026" y="200468"/>
                </a:cubicBezTo>
                <a:cubicBezTo>
                  <a:pt x="1446026" y="163350"/>
                  <a:pt x="1417040" y="133260"/>
                  <a:pt x="1381284" y="133260"/>
                </a:cubicBezTo>
                <a:close/>
                <a:moveTo>
                  <a:pt x="631322" y="126821"/>
                </a:moveTo>
                <a:cubicBezTo>
                  <a:pt x="591553" y="126821"/>
                  <a:pt x="559314" y="159060"/>
                  <a:pt x="559314" y="198829"/>
                </a:cubicBezTo>
                <a:cubicBezTo>
                  <a:pt x="559314" y="238598"/>
                  <a:pt x="591553" y="270837"/>
                  <a:pt x="631322" y="270837"/>
                </a:cubicBezTo>
                <a:cubicBezTo>
                  <a:pt x="671091" y="270837"/>
                  <a:pt x="703330" y="238598"/>
                  <a:pt x="703330" y="198829"/>
                </a:cubicBezTo>
                <a:cubicBezTo>
                  <a:pt x="703330" y="159060"/>
                  <a:pt x="671091" y="126821"/>
                  <a:pt x="631322" y="126821"/>
                </a:cubicBezTo>
                <a:close/>
                <a:moveTo>
                  <a:pt x="374113" y="0"/>
                </a:moveTo>
                <a:lnTo>
                  <a:pt x="1870520" y="0"/>
                </a:lnTo>
                <a:cubicBezTo>
                  <a:pt x="2077136" y="0"/>
                  <a:pt x="2244633" y="173876"/>
                  <a:pt x="2244633" y="388361"/>
                </a:cubicBezTo>
                <a:lnTo>
                  <a:pt x="2244633" y="3644087"/>
                </a:lnTo>
                <a:cubicBezTo>
                  <a:pt x="2244633" y="3858572"/>
                  <a:pt x="2077136" y="4032448"/>
                  <a:pt x="1870520" y="4032448"/>
                </a:cubicBezTo>
                <a:lnTo>
                  <a:pt x="374113" y="4032448"/>
                </a:lnTo>
                <a:cubicBezTo>
                  <a:pt x="167497" y="4032448"/>
                  <a:pt x="0" y="3858572"/>
                  <a:pt x="0" y="3644087"/>
                </a:cubicBezTo>
                <a:lnTo>
                  <a:pt x="0" y="388361"/>
                </a:lnTo>
                <a:cubicBezTo>
                  <a:pt x="0" y="173876"/>
                  <a:pt x="167497" y="0"/>
                  <a:pt x="374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30963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933500" y="1491630"/>
            <a:ext cx="2644455" cy="19917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613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1" r:id="rId3"/>
    <p:sldLayoutId id="2147483660" r:id="rId4"/>
    <p:sldLayoutId id="2147483673" r:id="rId5"/>
    <p:sldLayoutId id="2147483655" r:id="rId6"/>
    <p:sldLayoutId id="2147483665" r:id="rId7"/>
    <p:sldLayoutId id="2147483666" r:id="rId8"/>
    <p:sldLayoutId id="2147483667" r:id="rId9"/>
    <p:sldLayoutId id="2147483674" r:id="rId10"/>
    <p:sldLayoutId id="2147483669" r:id="rId11"/>
    <p:sldLayoutId id="2147483662" r:id="rId12"/>
    <p:sldLayoutId id="2147483672" r:id="rId13"/>
    <p:sldLayoutId id="2147483664" r:id="rId14"/>
    <p:sldLayoutId id="2147483671" r:id="rId15"/>
    <p:sldLayoutId id="2147483656" r:id="rId1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2"/>
          </p:cNvPr>
          <p:cNvSpPr txBox="1"/>
          <p:nvPr/>
        </p:nvSpPr>
        <p:spPr>
          <a:xfrm>
            <a:off x="0" y="4865470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>
                <a:solidFill>
                  <a:schemeClr val="bg1"/>
                </a:solidFill>
                <a:cs typeface="Arial" pitchFamily="34" charset="0"/>
                <a:hlinkClick r:id="rId2"/>
              </a:rPr>
              <a:t>http://www.free-powerpoint-templates-design.com</a:t>
            </a:r>
            <a:endParaRPr lang="ko-KR" altLang="en-US" sz="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altLang="ko-KR" dirty="0">
                <a:ea typeface="맑은 고딕" pitchFamily="50" charset="-127"/>
              </a:rPr>
              <a:t>Getting Started with Eduthings</a:t>
            </a:r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b="1" dirty="0"/>
              <a:t>Career Exploration, Endorsement Selection, Four Year Planning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504" y="216248"/>
            <a:ext cx="941472" cy="2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66381" y="1347614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9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72DEE-93E2-459F-A82A-E3EA6E817FBF}"/>
              </a:ext>
            </a:extLst>
          </p:cNvPr>
          <p:cNvSpPr txBox="1"/>
          <p:nvPr/>
        </p:nvSpPr>
        <p:spPr>
          <a:xfrm>
            <a:off x="1681459" y="147285"/>
            <a:ext cx="706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see information about that career. If you like it, check to see if Crosby has </a:t>
            </a:r>
            <a:r>
              <a:rPr lang="en-US" dirty="0">
                <a:solidFill>
                  <a:srgbClr val="FF0000"/>
                </a:solidFill>
              </a:rPr>
              <a:t>Related Programs </a:t>
            </a:r>
            <a:r>
              <a:rPr lang="en-US" dirty="0"/>
              <a:t>you can take.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3C473-6E2F-4522-8489-F2BC887412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38100"/>
            <a:ext cx="5220452" cy="3344857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10D8A5-4024-D045-AAF6-5082F260D3BF}"/>
              </a:ext>
            </a:extLst>
          </p:cNvPr>
          <p:cNvSpPr txBox="1"/>
          <p:nvPr/>
        </p:nvSpPr>
        <p:spPr>
          <a:xfrm>
            <a:off x="4085882" y="4620931"/>
            <a:ext cx="5400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If it looks interesting to you, click on </a:t>
            </a:r>
            <a:r>
              <a:rPr lang="en-US" sz="1400" b="1" dirty="0">
                <a:solidFill>
                  <a:srgbClr val="009A47"/>
                </a:solidFill>
              </a:rPr>
              <a:t>Save Occupation</a:t>
            </a:r>
            <a:r>
              <a:rPr lang="en-US" sz="1400" dirty="0"/>
              <a:t>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A4F3DC-BD99-C543-A341-C62896FCAE34}"/>
              </a:ext>
            </a:extLst>
          </p:cNvPr>
          <p:cNvCxnSpPr>
            <a:cxnSpLocks/>
          </p:cNvCxnSpPr>
          <p:nvPr/>
        </p:nvCxnSpPr>
        <p:spPr>
          <a:xfrm>
            <a:off x="3469852" y="731653"/>
            <a:ext cx="420182" cy="9934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CA363F4-2A3A-C849-8279-396EC9889D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55" y="3689430"/>
            <a:ext cx="2847302" cy="11870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559DFF6-FAD6-0545-AFCD-BBEFBA897DFF}"/>
              </a:ext>
            </a:extLst>
          </p:cNvPr>
          <p:cNvCxnSpPr>
            <a:cxnSpLocks/>
          </p:cNvCxnSpPr>
          <p:nvPr/>
        </p:nvCxnSpPr>
        <p:spPr>
          <a:xfrm flipV="1">
            <a:off x="3275856" y="2063091"/>
            <a:ext cx="720080" cy="16263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2B32F7D-C4C5-6C46-905A-E4FC726BC417}"/>
              </a:ext>
            </a:extLst>
          </p:cNvPr>
          <p:cNvCxnSpPr>
            <a:cxnSpLocks/>
          </p:cNvCxnSpPr>
          <p:nvPr/>
        </p:nvCxnSpPr>
        <p:spPr>
          <a:xfrm flipH="1" flipV="1">
            <a:off x="6156176" y="1131590"/>
            <a:ext cx="1214633" cy="348934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162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9F1CE44E-6D10-134D-B47E-C3BEF28B25ED}"/>
              </a:ext>
            </a:extLst>
          </p:cNvPr>
          <p:cNvSpPr txBox="1"/>
          <p:nvPr/>
        </p:nvSpPr>
        <p:spPr>
          <a:xfrm>
            <a:off x="22479" y="1473837"/>
            <a:ext cx="1553630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10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11114A-D75C-E247-8577-13AEB7BA8F9E}"/>
              </a:ext>
            </a:extLst>
          </p:cNvPr>
          <p:cNvSpPr txBox="1"/>
          <p:nvPr/>
        </p:nvSpPr>
        <p:spPr>
          <a:xfrm>
            <a:off x="1576108" y="6482"/>
            <a:ext cx="7172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nothing interests you, click on careers and you can search by </a:t>
            </a:r>
          </a:p>
          <a:p>
            <a:r>
              <a:rPr lang="en-US" b="1" dirty="0">
                <a:solidFill>
                  <a:srgbClr val="FF0000"/>
                </a:solidFill>
              </a:rPr>
              <a:t>Job Zone </a:t>
            </a:r>
            <a:r>
              <a:rPr lang="en-US" dirty="0"/>
              <a:t>or </a:t>
            </a:r>
            <a:r>
              <a:rPr lang="en-US" b="1" dirty="0">
                <a:solidFill>
                  <a:srgbClr val="FF0000"/>
                </a:solidFill>
              </a:rPr>
              <a:t>Browse All Careers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F0E85-CF14-BC4E-AFB5-9CA8445CF8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62" t="22001" r="9410"/>
          <a:stretch/>
        </p:blipFill>
        <p:spPr>
          <a:xfrm>
            <a:off x="2123728" y="771550"/>
            <a:ext cx="4464497" cy="401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085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0" y="1722170"/>
            <a:ext cx="1485728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11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A6FDDC-7586-4964-B253-2B5A71900CB6}"/>
              </a:ext>
            </a:extLst>
          </p:cNvPr>
          <p:cNvSpPr txBox="1"/>
          <p:nvPr/>
        </p:nvSpPr>
        <p:spPr>
          <a:xfrm>
            <a:off x="1485728" y="1570241"/>
            <a:ext cx="346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On the left side of the screen will be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My Saved Occupations</a:t>
            </a:r>
            <a:r>
              <a:rPr lang="en-US" sz="1600" dirty="0"/>
              <a:t> and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Profiler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08A14D-69C0-E04E-AC22-22B6C58CA1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6900" y="195486"/>
            <a:ext cx="7452320" cy="576064"/>
          </a:xfrm>
        </p:spPr>
        <p:txBody>
          <a:bodyPr/>
          <a:lstStyle/>
          <a:p>
            <a:r>
              <a:rPr lang="en-US" sz="1800" dirty="0"/>
              <a:t>Once you have selected and saved careers you are interested in, click on </a:t>
            </a:r>
            <a:r>
              <a:rPr lang="en-US" sz="1800" b="1" dirty="0">
                <a:solidFill>
                  <a:srgbClr val="FF0000"/>
                </a:solidFill>
              </a:rPr>
              <a:t>Careers </a:t>
            </a:r>
            <a:r>
              <a:rPr lang="en-US" sz="1800" dirty="0"/>
              <a:t>again to return to the profiles screen.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69367DE-7CC3-5548-B0F2-8968115FDC0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7" r="24257" b="27827"/>
          <a:stretch/>
        </p:blipFill>
        <p:spPr>
          <a:xfrm>
            <a:off x="2699792" y="771550"/>
            <a:ext cx="1713836" cy="80660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F5F4660-ACA1-4448-AC68-0F57DB1D1DAF}"/>
              </a:ext>
            </a:extLst>
          </p:cNvPr>
          <p:cNvCxnSpPr>
            <a:cxnSpLocks/>
          </p:cNvCxnSpPr>
          <p:nvPr/>
        </p:nvCxnSpPr>
        <p:spPr>
          <a:xfrm>
            <a:off x="2555776" y="771550"/>
            <a:ext cx="504056" cy="4033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EA28329A-95A0-C54D-8694-94CC22367C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80" b="22192"/>
          <a:stretch/>
        </p:blipFill>
        <p:spPr>
          <a:xfrm>
            <a:off x="3210076" y="2154218"/>
            <a:ext cx="2901296" cy="2017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0948D74-247A-BF48-A874-71313C669FE7}"/>
              </a:ext>
            </a:extLst>
          </p:cNvPr>
          <p:cNvCxnSpPr>
            <a:cxnSpLocks/>
          </p:cNvCxnSpPr>
          <p:nvPr/>
        </p:nvCxnSpPr>
        <p:spPr>
          <a:xfrm>
            <a:off x="2195736" y="2376845"/>
            <a:ext cx="1170574" cy="7990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3D94227-EBA7-4845-9F86-795E22073593}"/>
              </a:ext>
            </a:extLst>
          </p:cNvPr>
          <p:cNvSpPr txBox="1"/>
          <p:nvPr/>
        </p:nvSpPr>
        <p:spPr>
          <a:xfrm>
            <a:off x="6588224" y="1570241"/>
            <a:ext cx="23762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Once you have decided which saved career you are </a:t>
            </a:r>
            <a:r>
              <a:rPr lang="en-US" sz="1600" b="1" u="sng" dirty="0"/>
              <a:t>MOST</a:t>
            </a:r>
            <a:r>
              <a:rPr lang="en-US" sz="1600" dirty="0"/>
              <a:t> interested in, you will click in the box under the </a:t>
            </a:r>
            <a:r>
              <a:rPr lang="en-US" sz="1600" b="1" dirty="0">
                <a:solidFill>
                  <a:srgbClr val="C00000"/>
                </a:solidFill>
              </a:rPr>
              <a:t>P.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A417DB9-FCF0-6841-9891-5BDCC85F3EEF}"/>
              </a:ext>
            </a:extLst>
          </p:cNvPr>
          <p:cNvCxnSpPr>
            <a:cxnSpLocks/>
          </p:cNvCxnSpPr>
          <p:nvPr/>
        </p:nvCxnSpPr>
        <p:spPr>
          <a:xfrm flipH="1">
            <a:off x="5855500" y="2835034"/>
            <a:ext cx="181284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32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66952" y="1443006"/>
            <a:ext cx="870751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48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12</a:t>
            </a:r>
            <a:endParaRPr lang="ko-KR" altLang="en-US" sz="48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6793B7D-E022-405A-929D-8128C11F1FFA}"/>
              </a:ext>
            </a:extLst>
          </p:cNvPr>
          <p:cNvSpPr txBox="1"/>
          <p:nvPr/>
        </p:nvSpPr>
        <p:spPr>
          <a:xfrm>
            <a:off x="2533873" y="166297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This will take you back to the detailed information about your top career choice.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C0322-6F0F-4B90-BA98-8B55B9772ABA}"/>
              </a:ext>
            </a:extLst>
          </p:cNvPr>
          <p:cNvSpPr txBox="1"/>
          <p:nvPr/>
        </p:nvSpPr>
        <p:spPr>
          <a:xfrm>
            <a:off x="1599748" y="190389"/>
            <a:ext cx="2972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you select your top </a:t>
            </a:r>
          </a:p>
          <a:p>
            <a:r>
              <a:rPr lang="en-US" dirty="0"/>
              <a:t>career choice, click on </a:t>
            </a:r>
          </a:p>
          <a:p>
            <a:r>
              <a:rPr lang="en-US" dirty="0"/>
              <a:t>the link for that occupation.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67F7F-F046-B94B-9A2D-3FD63678C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9502"/>
            <a:ext cx="4105905" cy="136863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FA84AEB-2A2F-064D-8A43-67AF354F61E7}"/>
              </a:ext>
            </a:extLst>
          </p:cNvPr>
          <p:cNvCxnSpPr>
            <a:cxnSpLocks/>
          </p:cNvCxnSpPr>
          <p:nvPr/>
        </p:nvCxnSpPr>
        <p:spPr>
          <a:xfrm>
            <a:off x="3995936" y="1023819"/>
            <a:ext cx="720080" cy="2390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C1F4C365-F995-3440-B448-47B4FA370F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00" y="2025365"/>
            <a:ext cx="4932040" cy="2184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4B8D423-D84E-384E-B17A-EC39EB0781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682391"/>
            <a:ext cx="3124672" cy="1180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B0D48CF-344A-3444-B635-1A77180A437F}"/>
              </a:ext>
            </a:extLst>
          </p:cNvPr>
          <p:cNvCxnSpPr/>
          <p:nvPr/>
        </p:nvCxnSpPr>
        <p:spPr>
          <a:xfrm>
            <a:off x="4283968" y="4155926"/>
            <a:ext cx="1944216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C63FED9-A65C-FF46-ACB5-1AEA456EA690}"/>
              </a:ext>
            </a:extLst>
          </p:cNvPr>
          <p:cNvCxnSpPr>
            <a:cxnSpLocks/>
          </p:cNvCxnSpPr>
          <p:nvPr/>
        </p:nvCxnSpPr>
        <p:spPr>
          <a:xfrm>
            <a:off x="4564455" y="3697755"/>
            <a:ext cx="1337685" cy="5120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0512F12-9B94-F94E-AD6E-DBBE6AEA7B98}"/>
              </a:ext>
            </a:extLst>
          </p:cNvPr>
          <p:cNvSpPr/>
          <p:nvPr/>
        </p:nvSpPr>
        <p:spPr>
          <a:xfrm>
            <a:off x="1530998" y="4374423"/>
            <a:ext cx="3461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Click on the </a:t>
            </a:r>
            <a:r>
              <a:rPr lang="en-US" dirty="0">
                <a:solidFill>
                  <a:srgbClr val="C00000"/>
                </a:solidFill>
              </a:rPr>
              <a:t>Related Program </a:t>
            </a:r>
            <a:r>
              <a:rPr lang="en-US" dirty="0"/>
              <a:t>in </a:t>
            </a:r>
          </a:p>
          <a:p>
            <a:pPr algn="r"/>
            <a:r>
              <a:rPr lang="en-US" dirty="0"/>
              <a:t>Crosby ISD that interests you.</a:t>
            </a:r>
          </a:p>
        </p:txBody>
      </p:sp>
    </p:spTree>
    <p:extLst>
      <p:ext uri="{BB962C8B-B14F-4D97-AF65-F5344CB8AC3E}">
        <p14:creationId xmlns:p14="http://schemas.microsoft.com/office/powerpoint/2010/main" val="28353835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A08837-1985-8845-AFCD-9762C13D3D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19672" y="123478"/>
            <a:ext cx="7452320" cy="576064"/>
          </a:xfrm>
        </p:spPr>
        <p:txBody>
          <a:bodyPr/>
          <a:lstStyle/>
          <a:p>
            <a:r>
              <a:rPr lang="en-US" sz="2000" b="1" dirty="0"/>
              <a:t>Clicking on Related Program (continued)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04B8E63-5BAF-B349-8F0A-0EE59FB3BDFB}"/>
              </a:ext>
            </a:extLst>
          </p:cNvPr>
          <p:cNvSpPr txBox="1"/>
          <p:nvPr/>
        </p:nvSpPr>
        <p:spPr>
          <a:xfrm>
            <a:off x="30596" y="1707654"/>
            <a:ext cx="1336696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48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12 </a:t>
            </a:r>
          </a:p>
          <a:p>
            <a:pPr algn="ctr"/>
            <a:r>
              <a:rPr lang="en-US" altLang="ko-KR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continued</a:t>
            </a:r>
            <a:endParaRPr lang="ko-KR" altLang="en-US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3FF059-604F-A541-8686-11A9A7253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886882"/>
            <a:ext cx="5117469" cy="2441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8A3722-CEFF-E344-8E31-B11CED556DB0}"/>
              </a:ext>
            </a:extLst>
          </p:cNvPr>
          <p:cNvSpPr txBox="1"/>
          <p:nvPr/>
        </p:nvSpPr>
        <p:spPr>
          <a:xfrm>
            <a:off x="2956502" y="647305"/>
            <a:ext cx="6192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Once you click on the Related Program, you will need to</a:t>
            </a:r>
          </a:p>
          <a:p>
            <a:r>
              <a:rPr lang="en-US" dirty="0"/>
              <a:t>click on </a:t>
            </a:r>
            <a:r>
              <a:rPr lang="en-US" dirty="0">
                <a:solidFill>
                  <a:srgbClr val="C00000"/>
                </a:solidFill>
              </a:rPr>
              <a:t>Indicate my preference for XXXX … </a:t>
            </a:r>
            <a:r>
              <a:rPr lang="en-US" dirty="0"/>
              <a:t>and a green </a:t>
            </a:r>
          </a:p>
          <a:p>
            <a:r>
              <a:rPr lang="en-US" dirty="0"/>
              <a:t>message will appear that says </a:t>
            </a:r>
            <a:r>
              <a:rPr lang="en-US" b="1" dirty="0">
                <a:solidFill>
                  <a:srgbClr val="009A47"/>
                </a:solidFill>
              </a:rPr>
              <a:t>Your preference has been saved.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0F78F6-CF19-4F49-9F9E-BA7AE8C85B20}"/>
              </a:ext>
            </a:extLst>
          </p:cNvPr>
          <p:cNvCxnSpPr>
            <a:cxnSpLocks/>
          </p:cNvCxnSpPr>
          <p:nvPr/>
        </p:nvCxnSpPr>
        <p:spPr>
          <a:xfrm flipH="1">
            <a:off x="6372201" y="1635646"/>
            <a:ext cx="1584175" cy="23042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572AEB5-8007-3242-816A-3A89FD7EAEC9}"/>
              </a:ext>
            </a:extLst>
          </p:cNvPr>
          <p:cNvSpPr/>
          <p:nvPr/>
        </p:nvSpPr>
        <p:spPr>
          <a:xfrm>
            <a:off x="1763688" y="3651870"/>
            <a:ext cx="4248472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CC3A7C-C301-964A-9646-8A2F44056951}"/>
              </a:ext>
            </a:extLst>
          </p:cNvPr>
          <p:cNvSpPr txBox="1"/>
          <p:nvPr/>
        </p:nvSpPr>
        <p:spPr>
          <a:xfrm>
            <a:off x="6989521" y="2859782"/>
            <a:ext cx="1915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This is a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critical step !!!!!</a:t>
            </a:r>
          </a:p>
        </p:txBody>
      </p:sp>
    </p:spTree>
    <p:extLst>
      <p:ext uri="{BB962C8B-B14F-4D97-AF65-F5344CB8AC3E}">
        <p14:creationId xmlns:p14="http://schemas.microsoft.com/office/powerpoint/2010/main" val="2190737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A6E16B-1113-3740-9E4D-10953DFEEE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99792" y="771550"/>
            <a:ext cx="4896544" cy="3312368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Next Step: </a:t>
            </a:r>
          </a:p>
          <a:p>
            <a:pPr algn="ctr"/>
            <a:r>
              <a:rPr lang="en-US" sz="4800" dirty="0"/>
              <a:t>Scheduling!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Dates to Be Announced.</a:t>
            </a:r>
          </a:p>
        </p:txBody>
      </p:sp>
    </p:spTree>
    <p:extLst>
      <p:ext uri="{BB962C8B-B14F-4D97-AF65-F5344CB8AC3E}">
        <p14:creationId xmlns:p14="http://schemas.microsoft.com/office/powerpoint/2010/main" val="264592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653608" y="585032"/>
            <a:ext cx="3528392" cy="576064"/>
          </a:xfrm>
        </p:spPr>
        <p:txBody>
          <a:bodyPr/>
          <a:lstStyle/>
          <a:p>
            <a:r>
              <a:rPr lang="en-US" altLang="ko-KR" dirty="0"/>
              <a:t>Log in to Clever</a:t>
            </a:r>
            <a:endParaRPr lang="ko-KR" alt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1793587" y="88234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1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5">
            <a:extLst>
              <a:ext uri="{FF2B5EF4-FFF2-40B4-BE49-F238E27FC236}">
                <a16:creationId xmlns:a16="http://schemas.microsoft.com/office/drawing/2014/main" id="{3F552D2D-F62B-45C3-87F2-E7BA4F58CFF3}"/>
              </a:ext>
            </a:extLst>
          </p:cNvPr>
          <p:cNvSpPr txBox="1"/>
          <p:nvPr/>
        </p:nvSpPr>
        <p:spPr>
          <a:xfrm>
            <a:off x="1834360" y="228371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2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:a16="http://schemas.microsoft.com/office/drawing/2014/main" id="{9F646D47-D9B3-F746-B9F9-AE16B29EF0D5}"/>
              </a:ext>
            </a:extLst>
          </p:cNvPr>
          <p:cNvSpPr txBox="1">
            <a:spLocks/>
          </p:cNvSpPr>
          <p:nvPr/>
        </p:nvSpPr>
        <p:spPr>
          <a:xfrm>
            <a:off x="2688432" y="2435575"/>
            <a:ext cx="4141512" cy="126594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/>
              <a:t>Log in to </a:t>
            </a:r>
          </a:p>
          <a:p>
            <a:r>
              <a:rPr lang="en-US" altLang="ko-KR" dirty="0" err="1"/>
              <a:t>Eduthings</a:t>
            </a:r>
            <a:endParaRPr lang="ko-KR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86EE7-1F06-0A49-9BEF-2287B1EDB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311772"/>
            <a:ext cx="1396183" cy="15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90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2CB9B3-6624-E840-BDC2-B21F08C53A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00" y="2032000"/>
            <a:ext cx="1625600" cy="1079500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3482886B-00B8-7147-9AB6-AD82DFA97015}"/>
              </a:ext>
            </a:extLst>
          </p:cNvPr>
          <p:cNvSpPr txBox="1"/>
          <p:nvPr/>
        </p:nvSpPr>
        <p:spPr>
          <a:xfrm>
            <a:off x="323528" y="1347614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3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7EF98D-F164-D949-BE7E-816900002E65}"/>
              </a:ext>
            </a:extLst>
          </p:cNvPr>
          <p:cNvSpPr txBox="1"/>
          <p:nvPr/>
        </p:nvSpPr>
        <p:spPr>
          <a:xfrm>
            <a:off x="1547664" y="15884"/>
            <a:ext cx="5539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see the Home Screen.  Click on </a:t>
            </a:r>
            <a:r>
              <a:rPr lang="en-US" b="1" dirty="0">
                <a:solidFill>
                  <a:srgbClr val="FF0000"/>
                </a:solidFill>
              </a:rPr>
              <a:t>Careers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B085239-0D24-8F4F-B4DB-5A9209366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85216"/>
            <a:ext cx="6756414" cy="4540825"/>
          </a:xfrm>
          <a:prstGeom prst="rect">
            <a:avLst/>
          </a:prstGeom>
          <a:ln w="22225">
            <a:solidFill>
              <a:srgbClr val="00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1C223E7-74E3-F24E-B31F-8F2DCB1A8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82" y="1707654"/>
            <a:ext cx="3327400" cy="111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Left Arrow 11">
            <a:extLst>
              <a:ext uri="{FF2B5EF4-FFF2-40B4-BE49-F238E27FC236}">
                <a16:creationId xmlns:a16="http://schemas.microsoft.com/office/drawing/2014/main" id="{668D0767-8533-9A4B-8D08-9C45AADBEA53}"/>
              </a:ext>
            </a:extLst>
          </p:cNvPr>
          <p:cNvSpPr/>
          <p:nvPr/>
        </p:nvSpPr>
        <p:spPr>
          <a:xfrm rot="4867209">
            <a:off x="4485953" y="3138862"/>
            <a:ext cx="2219910" cy="415057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1925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23528" y="134411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4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72DEE-93E2-459F-A82A-E3EA6E817FBF}"/>
              </a:ext>
            </a:extLst>
          </p:cNvPr>
          <p:cNvSpPr txBox="1"/>
          <p:nvPr/>
        </p:nvSpPr>
        <p:spPr>
          <a:xfrm>
            <a:off x="1619672" y="31634"/>
            <a:ext cx="67687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Click on </a:t>
            </a:r>
            <a:r>
              <a:rPr lang="en-US" b="1" dirty="0">
                <a:solidFill>
                  <a:srgbClr val="FF0000"/>
                </a:solidFill>
              </a:rPr>
              <a:t>Start</a:t>
            </a:r>
            <a:r>
              <a:rPr lang="en-US" dirty="0"/>
              <a:t> under Interest Profiler and take the Quiz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B635E1-46BD-F642-AD4F-CAB75624A0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555526"/>
            <a:ext cx="6999721" cy="42279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B75A98-BD4C-9843-AD32-86BCEBFF6E9E}"/>
              </a:ext>
            </a:extLst>
          </p:cNvPr>
          <p:cNvSpPr txBox="1"/>
          <p:nvPr/>
        </p:nvSpPr>
        <p:spPr>
          <a:xfrm>
            <a:off x="1763688" y="987574"/>
            <a:ext cx="1512168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Student Name (ID #)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03F8EB4-1501-CB42-AC55-4B392CC62FE9}"/>
              </a:ext>
            </a:extLst>
          </p:cNvPr>
          <p:cNvCxnSpPr>
            <a:cxnSpLocks/>
          </p:cNvCxnSpPr>
          <p:nvPr/>
        </p:nvCxnSpPr>
        <p:spPr>
          <a:xfrm>
            <a:off x="2915816" y="339502"/>
            <a:ext cx="3024336" cy="28803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902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15EDBB-D66D-9744-AB4D-E9A9224DAB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Profile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DBDFD-078E-C547-A64B-466C2687BB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1680" y="699542"/>
            <a:ext cx="7200800" cy="792088"/>
          </a:xfrm>
        </p:spPr>
        <p:txBody>
          <a:bodyPr/>
          <a:lstStyle/>
          <a:p>
            <a:r>
              <a:rPr lang="en-US" dirty="0"/>
              <a:t>Each question (20-25) will ask you if you like certain tasks or jobs. You will click on </a:t>
            </a:r>
            <a:r>
              <a:rPr lang="en-US" b="1" dirty="0">
                <a:solidFill>
                  <a:srgbClr val="009A47"/>
                </a:solidFill>
              </a:rPr>
              <a:t>Like</a:t>
            </a:r>
            <a:r>
              <a:rPr lang="en-US" dirty="0"/>
              <a:t>, </a:t>
            </a:r>
          </a:p>
          <a:p>
            <a:r>
              <a:rPr lang="en-US" b="1" dirty="0">
                <a:solidFill>
                  <a:srgbClr val="FFC000"/>
                </a:solidFill>
              </a:rPr>
              <a:t>Don’t Know</a:t>
            </a:r>
            <a:r>
              <a:rPr lang="en-US" dirty="0"/>
              <a:t>, or </a:t>
            </a:r>
            <a:r>
              <a:rPr lang="en-US" b="1" dirty="0">
                <a:solidFill>
                  <a:srgbClr val="FF0000"/>
                </a:solidFill>
              </a:rPr>
              <a:t>Dislike</a:t>
            </a:r>
            <a:r>
              <a:rPr lang="en-US" b="1" dirty="0">
                <a:solidFill>
                  <a:schemeClr val="tx1"/>
                </a:solidFill>
              </a:rPr>
              <a:t>. </a:t>
            </a:r>
            <a:r>
              <a:rPr lang="en-US" dirty="0">
                <a:solidFill>
                  <a:schemeClr val="tx1"/>
                </a:solidFill>
              </a:rPr>
              <a:t>Answer the question honestly and accurately because this is the information that will be used during scheduling. This step is </a:t>
            </a:r>
            <a:r>
              <a:rPr lang="en-US" b="1" u="sng" dirty="0">
                <a:solidFill>
                  <a:schemeClr val="tx1"/>
                </a:solidFill>
              </a:rPr>
              <a:t>VERY</a:t>
            </a:r>
            <a:r>
              <a:rPr lang="en-US" dirty="0">
                <a:solidFill>
                  <a:schemeClr val="tx1"/>
                </a:solidFill>
              </a:rPr>
              <a:t> important.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65550151-2A10-D946-B8A8-86CA1BA47E2E}"/>
              </a:ext>
            </a:extLst>
          </p:cNvPr>
          <p:cNvSpPr txBox="1"/>
          <p:nvPr/>
        </p:nvSpPr>
        <p:spPr>
          <a:xfrm>
            <a:off x="323528" y="192367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5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0B2DC-3F7D-834A-90C8-9BC8C4AC9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58975"/>
            <a:ext cx="6663987" cy="180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307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7DE0DA3C-4FDF-A648-840A-1E7A606AEECE}"/>
              </a:ext>
            </a:extLst>
          </p:cNvPr>
          <p:cNvSpPr txBox="1"/>
          <p:nvPr/>
        </p:nvSpPr>
        <p:spPr>
          <a:xfrm>
            <a:off x="395536" y="1275606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6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FDC0C9-D52D-1248-B8F7-B80500909B53}"/>
              </a:ext>
            </a:extLst>
          </p:cNvPr>
          <p:cNvSpPr txBox="1"/>
          <p:nvPr/>
        </p:nvSpPr>
        <p:spPr>
          <a:xfrm>
            <a:off x="1702110" y="123478"/>
            <a:ext cx="6542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Based on your answers, you will have a Primary Interest and a Secondary Interest. </a:t>
            </a:r>
            <a:r>
              <a:rPr lang="en-US" dirty="0">
                <a:highlight>
                  <a:srgbClr val="FFFF00"/>
                </a:highlight>
              </a:rPr>
              <a:t>Click on </a:t>
            </a:r>
            <a:r>
              <a:rPr lang="en-US" b="1" dirty="0">
                <a:solidFill>
                  <a:srgbClr val="FF0000"/>
                </a:solidFill>
                <a:highlight>
                  <a:srgbClr val="FFFF00"/>
                </a:highlight>
              </a:rPr>
              <a:t>Browse Careers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BC2937-EF02-544F-89B2-AF7B4206BD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064" y="915566"/>
            <a:ext cx="7429936" cy="3397741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1622881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95536" y="1491630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7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172DEE-93E2-459F-A82A-E3EA6E817FBF}"/>
              </a:ext>
            </a:extLst>
          </p:cNvPr>
          <p:cNvSpPr txBox="1"/>
          <p:nvPr/>
        </p:nvSpPr>
        <p:spPr>
          <a:xfrm>
            <a:off x="1691680" y="172837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 will look at careers based on the how much and what kind of preparation you want to do (i.e. how much college and/or training are you willing to do for the career).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93C473-6E2F-4522-8489-F2BC887412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/>
          <a:stretch/>
        </p:blipFill>
        <p:spPr>
          <a:xfrm>
            <a:off x="1763688" y="1096167"/>
            <a:ext cx="6085062" cy="3770697"/>
          </a:xfrm>
          <a:prstGeom prst="rect">
            <a:avLst/>
          </a:prstGeom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75249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402AB03-DCE5-6840-BC27-E8A254E159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Career Preparation (continued.)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53D04F7-9114-E944-9DF3-B6D11A5124F6}"/>
              </a:ext>
            </a:extLst>
          </p:cNvPr>
          <p:cNvSpPr txBox="1"/>
          <p:nvPr/>
        </p:nvSpPr>
        <p:spPr>
          <a:xfrm>
            <a:off x="107504" y="1635646"/>
            <a:ext cx="1197764" cy="181588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7</a:t>
            </a:r>
          </a:p>
          <a:p>
            <a:pPr algn="ctr"/>
            <a:r>
              <a:rPr lang="en-US" altLang="ko-KR" sz="1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Continued</a:t>
            </a:r>
            <a:endParaRPr lang="ko-KR" altLang="en-US" sz="1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7F1617-C2EA-0F45-96B8-A27A66998A17}"/>
              </a:ext>
            </a:extLst>
          </p:cNvPr>
          <p:cNvSpPr txBox="1"/>
          <p:nvPr/>
        </p:nvSpPr>
        <p:spPr>
          <a:xfrm>
            <a:off x="1691680" y="1143204"/>
            <a:ext cx="68407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/>
              <a:t>Little or No Preparation </a:t>
            </a:r>
            <a:r>
              <a:rPr lang="en-US" sz="1600" dirty="0"/>
              <a:t>(a high school diploma or certificate)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/>
              <a:t>Some Preparation</a:t>
            </a:r>
            <a:r>
              <a:rPr lang="en-US" sz="1600" dirty="0"/>
              <a:t> (need 6 months – 1 year minimum job related </a:t>
            </a:r>
          </a:p>
          <a:p>
            <a:pPr lvl="1"/>
            <a:r>
              <a:rPr lang="en-US" sz="1600" dirty="0"/>
              <a:t>experience)</a:t>
            </a:r>
          </a:p>
          <a:p>
            <a:pPr lvl="1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/>
              <a:t>Medium Preparation </a:t>
            </a:r>
            <a:r>
              <a:rPr lang="en-US" sz="1600" dirty="0"/>
              <a:t>(1-2 years of job training or a 2 year/Associate</a:t>
            </a:r>
          </a:p>
          <a:p>
            <a:pPr lvl="1"/>
            <a:r>
              <a:rPr lang="en-US" sz="1600" dirty="0"/>
              <a:t>Degree in a related field)</a:t>
            </a:r>
          </a:p>
          <a:p>
            <a:pPr lvl="1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/>
              <a:t>Considerable Preparation </a:t>
            </a:r>
            <a:r>
              <a:rPr lang="en-US" sz="1600" dirty="0"/>
              <a:t>(4 year/Bachelor’s Degree in related field)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/>
              <a:t>Extensive Preparation </a:t>
            </a:r>
            <a:r>
              <a:rPr lang="en-US" sz="1600" dirty="0"/>
              <a:t>(a post-graduate/Master’s Degree or a </a:t>
            </a:r>
          </a:p>
          <a:p>
            <a:pPr lvl="1"/>
            <a:r>
              <a:rPr lang="en-US" sz="1600" dirty="0"/>
              <a:t>doctoral/Ph.D. in a related field – doctor, lawyer, etc.)</a:t>
            </a:r>
          </a:p>
          <a:p>
            <a:pPr lvl="1"/>
            <a:endParaRPr lang="en-US" sz="1600" dirty="0"/>
          </a:p>
          <a:p>
            <a:r>
              <a:rPr lang="en-US" sz="1600" dirty="0">
                <a:solidFill>
                  <a:srgbClr val="FF0000"/>
                </a:solidFill>
              </a:rPr>
              <a:t>The more preparation you are willing to do, the better the job possibilities.</a:t>
            </a:r>
          </a:p>
        </p:txBody>
      </p:sp>
    </p:spTree>
    <p:extLst>
      <p:ext uri="{BB962C8B-B14F-4D97-AF65-F5344CB8AC3E}">
        <p14:creationId xmlns:p14="http://schemas.microsoft.com/office/powerpoint/2010/main" val="2134947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BD66829-0E12-E34D-B070-7BC218DACA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Career/Job List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AF8D7204-2BE6-6F4A-9F69-E80ED09EB25E}"/>
              </a:ext>
            </a:extLst>
          </p:cNvPr>
          <p:cNvSpPr txBox="1"/>
          <p:nvPr/>
        </p:nvSpPr>
        <p:spPr>
          <a:xfrm>
            <a:off x="323528" y="1923678"/>
            <a:ext cx="869149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9600" b="1" dirty="0">
                <a:solidFill>
                  <a:schemeClr val="bg1">
                    <a:lumMod val="85000"/>
                  </a:schemeClr>
                </a:solidFill>
                <a:cs typeface="Arial" pitchFamily="34" charset="0"/>
              </a:rPr>
              <a:t>8</a:t>
            </a:r>
            <a:endParaRPr lang="ko-KR" altLang="en-US" sz="9600" b="1" dirty="0">
              <a:solidFill>
                <a:schemeClr val="bg1">
                  <a:lumMod val="85000"/>
                </a:schemeClr>
              </a:solidFill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F75713-5C35-DA4F-910C-7410F0C25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699542"/>
            <a:ext cx="4156685" cy="4275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B1D2FE2-A2F6-A445-ACF9-AD3B0DD40309}"/>
              </a:ext>
            </a:extLst>
          </p:cNvPr>
          <p:cNvSpPr txBox="1"/>
          <p:nvPr/>
        </p:nvSpPr>
        <p:spPr>
          <a:xfrm>
            <a:off x="5848365" y="1563638"/>
            <a:ext cx="2915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you see a career or job that sounds interesting, click on </a:t>
            </a:r>
            <a:r>
              <a:rPr lang="en-US" b="1" dirty="0">
                <a:solidFill>
                  <a:srgbClr val="009A47"/>
                </a:solidFill>
              </a:rPr>
              <a:t>See Details</a:t>
            </a:r>
            <a:r>
              <a:rPr lang="en-US" dirty="0"/>
              <a:t>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D1009EE-39AB-6D46-A42D-219CDDA28428}"/>
              </a:ext>
            </a:extLst>
          </p:cNvPr>
          <p:cNvCxnSpPr>
            <a:cxnSpLocks/>
          </p:cNvCxnSpPr>
          <p:nvPr/>
        </p:nvCxnSpPr>
        <p:spPr>
          <a:xfrm flipH="1">
            <a:off x="5650089" y="2486968"/>
            <a:ext cx="1656184" cy="12279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48533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576868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6743</TotalTime>
  <Words>526</Words>
  <Application>Microsoft Office PowerPoint</Application>
  <PresentationFormat>On-screen Show (16:9)</PresentationFormat>
  <Paragraphs>72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맑은 고딕</vt:lpstr>
      <vt:lpstr>Arial</vt:lpstr>
      <vt:lpstr>Arial Unicode MS</vt:lpstr>
      <vt:lpstr>Calibri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Eagleton, Lakittah</cp:lastModifiedBy>
  <cp:revision>153</cp:revision>
  <cp:lastPrinted>2020-11-20T20:05:28Z</cp:lastPrinted>
  <dcterms:created xsi:type="dcterms:W3CDTF">2016-12-05T23:26:54Z</dcterms:created>
  <dcterms:modified xsi:type="dcterms:W3CDTF">2021-03-29T13:01:33Z</dcterms:modified>
</cp:coreProperties>
</file>